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8B297-D0A6-4F9F-AF1A-85BEBA8BEA87}" type="datetimeFigureOut">
              <a:rPr lang="pt-BR" smtClean="0"/>
              <a:t>21/05/2022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76C79-04BF-4BE3-9158-2398FA78E5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392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79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F844CD-1568-A3BB-E0D6-5C8DBF07F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B70093-DD2B-739A-9EE2-B08DB2EBA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1E924F-72AF-5408-2152-9C7B919B1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08CB-0FEC-459C-96C4-5AAE3FF04E0E}" type="datetimeFigureOut">
              <a:rPr lang="pt-BR" smtClean="0"/>
              <a:t>21/05/2022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2877AC-DE8F-6E25-5695-C57AD43E0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82A85D-8ADA-AC20-0C78-9E65EE92E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A938-6848-429B-8051-E398E5E48F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71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A2BB66-8608-0371-5918-E9C8585895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9DD3B9B-6DCC-7F77-DF94-B35AF08A2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E6F7A-E034-E5CC-F750-66F182D28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08CB-0FEC-459C-96C4-5AAE3FF04E0E}" type="datetimeFigureOut">
              <a:rPr lang="pt-BR" smtClean="0"/>
              <a:t>21/05/2022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0D0C4A-4B8B-F2FC-2A59-E1E2C1E1D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F0B5C6-DE1A-ADFC-B4D4-9422005BC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A938-6848-429B-8051-E398E5E48F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79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C37C7C-94BB-DA26-2F22-472EEEC2B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B95C77-6B89-EEBF-53BA-3109BEC7D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53CB39-B787-F244-511B-B85601EF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08CB-0FEC-459C-96C4-5AAE3FF04E0E}" type="datetimeFigureOut">
              <a:rPr lang="pt-BR" smtClean="0"/>
              <a:t>21/05/2022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4A938E-D46C-8C5F-3F6E-8854FD2F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05D856-0A54-59E9-F524-210E5EC7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A938-6848-429B-8051-E398E5E48F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52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F4D1A-E99B-2B07-32FA-58B745E57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011160A-5037-2F50-7C82-31CF3B403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6F3500-CA1E-FB38-2883-F97D935AE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08CB-0FEC-459C-96C4-5AAE3FF04E0E}" type="datetimeFigureOut">
              <a:rPr lang="pt-BR" smtClean="0"/>
              <a:t>21/05/2022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2C66DE-CEDF-4B22-FB8E-8D8009843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5CB8C3-41C0-C86E-7B3A-58151259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A938-6848-429B-8051-E398E5E48F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73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4A400-490B-D179-352B-740B1E5E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7CFD81-EDB2-D2BE-1E4E-83E52778E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2F52D4-79F1-4D5C-3361-854C94591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0E4C87-5382-8F13-ACFA-9257D6275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08CB-0FEC-459C-96C4-5AAE3FF04E0E}" type="datetimeFigureOut">
              <a:rPr lang="pt-BR" smtClean="0"/>
              <a:t>21/05/2022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F5DFF32-70EA-D31D-79B2-39A9FD8E5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49C5489-1A0A-6ED4-05CA-E992A46C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A938-6848-429B-8051-E398E5E48F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09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7A1E2D-DE8E-2E80-DECA-B40C904B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E54A54-6B67-6FF1-70B1-F471BD1D2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E004D32-EC1B-EF3F-2E06-E214BEF10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7FB526F-469B-385E-7C19-39F8EA5AF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C769FDF-B81E-5F27-932E-2B3B92100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CBEAE0E-3620-8429-617B-D496CCC1D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08CB-0FEC-459C-96C4-5AAE3FF04E0E}" type="datetimeFigureOut">
              <a:rPr lang="pt-BR" smtClean="0"/>
              <a:t>21/05/2022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F5A0691-5287-5EA5-C103-DC9BE889A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950EBC1-A4A6-D01A-570C-59919F938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A938-6848-429B-8051-E398E5E48F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28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EA6DE-6F5B-1B1B-BD76-51BEF46C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5D33801-0EDA-D79D-1166-6723D363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08CB-0FEC-459C-96C4-5AAE3FF04E0E}" type="datetimeFigureOut">
              <a:rPr lang="pt-BR" smtClean="0"/>
              <a:t>21/05/2022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45BFBA0-F46A-7968-9E0B-8561FDCA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E76D048-3391-0FC8-E7F8-B37741B09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A938-6848-429B-8051-E398E5E48F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111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152EE33-AECE-0D4B-3816-C02D233F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08CB-0FEC-459C-96C4-5AAE3FF04E0E}" type="datetimeFigureOut">
              <a:rPr lang="pt-BR" smtClean="0"/>
              <a:t>21/05/2022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E4782BD-7007-BA0F-D43E-D70B1AB74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F605E37-A0F5-E014-2EF1-2251680EE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A938-6848-429B-8051-E398E5E48F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41678-5393-8BA8-F03F-983FF906C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FFA2DF-BA06-19DD-2CC5-5471E2404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861DEC6-380E-9442-990B-DB1CD8BA0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6E4139-00F6-73EA-A587-7E08F1184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08CB-0FEC-459C-96C4-5AAE3FF04E0E}" type="datetimeFigureOut">
              <a:rPr lang="pt-BR" smtClean="0"/>
              <a:t>21/05/2022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3E48A6-EE1D-24EB-BFB7-114965631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5E89FB-ABBE-5249-7EFE-E857320B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A938-6848-429B-8051-E398E5E48F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23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9FF12-4906-AA2F-DE35-B14BEDA05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C6EB15C-4619-F123-6466-80F873A0AF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C0846F5-1046-860A-D635-539058577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408111-5F78-715C-34FC-08A82397C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08CB-0FEC-459C-96C4-5AAE3FF04E0E}" type="datetimeFigureOut">
              <a:rPr lang="pt-BR" smtClean="0"/>
              <a:t>21/05/2022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E5214E-D7F0-8824-8712-F878C04F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1BC3B7-7DF3-CC59-8018-D5DEFBE7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A938-6848-429B-8051-E398E5E48F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50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CE74909-BE18-7978-E8C3-E37750E19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2DBB75-F3E6-2B0A-2A7D-D469B5263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805AD3-E3F4-85F8-5E35-B308CED1B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808CB-0FEC-459C-96C4-5AAE3FF04E0E}" type="datetimeFigureOut">
              <a:rPr lang="pt-BR" smtClean="0"/>
              <a:t>21/05/2022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F666A9-3D52-0CF9-5EDB-D358A962A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79D98C-C05D-6A77-D6E0-84BB4D9FE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5A938-6848-429B-8051-E398E5E48FF8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 descr="Pessoa posando para foto em local escuro&#10;&#10;Descrição gerada automaticamente">
            <a:extLst>
              <a:ext uri="{FF2B5EF4-FFF2-40B4-BE49-F238E27FC236}">
                <a16:creationId xmlns:a16="http://schemas.microsoft.com/office/drawing/2014/main" id="{58AEF62E-9A43-A930-A0FE-296A535959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976" y="2895720"/>
            <a:ext cx="3698543" cy="3962280"/>
          </a:xfrm>
          <a:prstGeom prst="rect">
            <a:avLst/>
          </a:prstGeom>
        </p:spPr>
      </p:pic>
      <p:pic>
        <p:nvPicPr>
          <p:cNvPr id="13" name="Imagem 12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025CF727-268E-A090-1B01-5CF00E7EF1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9" t="9124" r="13550" b="1061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2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4B1132E-246C-3029-EC96-483C9CDFE004}"/>
              </a:ext>
            </a:extLst>
          </p:cNvPr>
          <p:cNvSpPr txBox="1"/>
          <p:nvPr/>
        </p:nvSpPr>
        <p:spPr>
          <a:xfrm>
            <a:off x="963953" y="514475"/>
            <a:ext cx="101503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Uma obra será realizada nas imediações da cidade de Barbacena, MG. Inicialmente, a empresa contratada fez uma planilha com a previsão de todos os gastos com a execução dessa obra.</a:t>
            </a:r>
          </a:p>
          <a:p>
            <a:pPr algn="just"/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Assim, a empresa planejou executar o previsto em 16 dias com 25 operários trabalhando 6 horas por dia.</a:t>
            </a:r>
            <a:endParaRPr lang="pt-B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Contudo, o engenheiro verificou que o terreno apresentava o triplo da dificuldade prevista para a obra.</a:t>
            </a:r>
            <a:endParaRPr lang="pt-B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empresa, então, replanejou a execução e dobrou o número de operários para que trabalhassem 8 horas por dia.</a:t>
            </a:r>
            <a:endParaRPr lang="pt-B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t-B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for cumprido esse novo planejamento, então o prazo em que essa obra ficará pronta, em dias, será igual a </a:t>
            </a:r>
          </a:p>
          <a:p>
            <a:pPr algn="just"/>
            <a:endParaRPr lang="pt-BR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pt-B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6898B670-51B1-44F0-A5BE-01185CEFFAB3}"/>
                  </a:ext>
                </a:extLst>
              </p:cNvPr>
              <p:cNvSpPr txBox="1"/>
              <p:nvPr/>
            </p:nvSpPr>
            <p:spPr>
              <a:xfrm>
                <a:off x="2664345" y="3519610"/>
                <a:ext cx="711477" cy="730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𝐷𝑖𝑎𝑠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6898B670-51B1-44F0-A5BE-01185CEFF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345" y="3519610"/>
                <a:ext cx="711477" cy="7307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5256418E-7D67-4707-AAB9-AB934D892BD9}"/>
                  </a:ext>
                </a:extLst>
              </p:cNvPr>
              <p:cNvSpPr txBox="1"/>
              <p:nvPr/>
            </p:nvSpPr>
            <p:spPr>
              <a:xfrm>
                <a:off x="3980954" y="3429000"/>
                <a:ext cx="1638300" cy="83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𝐻𝑜𝑟𝑎𝑠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𝑝𝑜𝑟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𝐷𝑖𝑎</m:t>
                          </m:r>
                        </m:e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eqAr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5256418E-7D67-4707-AAB9-AB934D892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954" y="3429000"/>
                <a:ext cx="1638300" cy="8301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D68657A3-C022-43A9-B139-39E51C6BDF37}"/>
              </a:ext>
            </a:extLst>
          </p:cNvPr>
          <p:cNvCxnSpPr>
            <a:cxnSpLocks/>
          </p:cNvCxnSpPr>
          <p:nvPr/>
        </p:nvCxnSpPr>
        <p:spPr>
          <a:xfrm>
            <a:off x="5191218" y="3706126"/>
            <a:ext cx="0" cy="5737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D5E55C7-2018-4512-9201-4A69BAEDD908}"/>
                  </a:ext>
                </a:extLst>
              </p:cNvPr>
              <p:cNvSpPr txBox="1"/>
              <p:nvPr/>
            </p:nvSpPr>
            <p:spPr>
              <a:xfrm>
                <a:off x="5950082" y="3418125"/>
                <a:ext cx="1638300" cy="848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𝐹𝑢𝑛𝑐𝑖𝑜𝑛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𝑟𝑖𝑜𝑠</m:t>
                          </m:r>
                        </m:e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</m:eqAr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D5E55C7-2018-4512-9201-4A69BAEDD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082" y="3418125"/>
                <a:ext cx="1638300" cy="8487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FA470DA5-7698-4DC1-833A-3A91E5E7F1F6}"/>
              </a:ext>
            </a:extLst>
          </p:cNvPr>
          <p:cNvCxnSpPr>
            <a:cxnSpLocks/>
          </p:cNvCxnSpPr>
          <p:nvPr/>
        </p:nvCxnSpPr>
        <p:spPr>
          <a:xfrm>
            <a:off x="7160346" y="3695251"/>
            <a:ext cx="0" cy="5737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484C84C3-3656-4975-97FC-DBB68A7EE974}"/>
                  </a:ext>
                </a:extLst>
              </p:cNvPr>
              <p:cNvSpPr txBox="1"/>
              <p:nvPr/>
            </p:nvSpPr>
            <p:spPr>
              <a:xfrm>
                <a:off x="7979496" y="3410406"/>
                <a:ext cx="1638300" cy="863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𝐷𝑖𝑓𝑖𝑐𝑢𝑙𝑑𝑎𝑑𝑒</m:t>
                          </m:r>
                        </m:e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eqAr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484C84C3-3656-4975-97FC-DBB68A7EE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496" y="3410406"/>
                <a:ext cx="1638300" cy="8639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1DCF5366-655C-4F59-AD5E-C56EC8EA3BE1}"/>
              </a:ext>
            </a:extLst>
          </p:cNvPr>
          <p:cNvCxnSpPr>
            <a:cxnSpLocks/>
          </p:cNvCxnSpPr>
          <p:nvPr/>
        </p:nvCxnSpPr>
        <p:spPr>
          <a:xfrm>
            <a:off x="9189760" y="3687532"/>
            <a:ext cx="0" cy="573781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Curvo 14">
            <a:extLst>
              <a:ext uri="{FF2B5EF4-FFF2-40B4-BE49-F238E27FC236}">
                <a16:creationId xmlns:a16="http://schemas.microsoft.com/office/drawing/2014/main" id="{74993344-C612-42A3-94EA-2AB5BA4F60B0}"/>
              </a:ext>
            </a:extLst>
          </p:cNvPr>
          <p:cNvCxnSpPr/>
          <p:nvPr/>
        </p:nvCxnSpPr>
        <p:spPr>
          <a:xfrm rot="5400000" flipH="1" flipV="1">
            <a:off x="3110228" y="3158216"/>
            <a:ext cx="313880" cy="190500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0B1C880-D8C8-468B-891A-388D8C55721D}"/>
              </a:ext>
            </a:extLst>
          </p:cNvPr>
          <p:cNvSpPr txBox="1"/>
          <p:nvPr/>
        </p:nvSpPr>
        <p:spPr>
          <a:xfrm>
            <a:off x="3267168" y="28194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850DEAB-9DC3-45E9-81F8-2462F4C53FC0}"/>
                  </a:ext>
                </a:extLst>
              </p:cNvPr>
              <p:cNvSpPr txBox="1"/>
              <p:nvPr/>
            </p:nvSpPr>
            <p:spPr>
              <a:xfrm>
                <a:off x="2833409" y="5125127"/>
                <a:ext cx="3185936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  <m:sup/>
                      </m:sSup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.   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 .  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 .  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850DEAB-9DC3-45E9-81F8-2462F4C53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409" y="5125127"/>
                <a:ext cx="3185936" cy="7013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D6CC276-742D-4561-B07C-A488255C833F}"/>
                  </a:ext>
                </a:extLst>
              </p:cNvPr>
              <p:cNvSpPr txBox="1"/>
              <p:nvPr/>
            </p:nvSpPr>
            <p:spPr>
              <a:xfrm>
                <a:off x="6351791" y="5152497"/>
                <a:ext cx="79079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D6CC276-742D-4561-B07C-A488255C8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791" y="5152497"/>
                <a:ext cx="790794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F647837-1CCF-42CF-A1CD-7D05C85C827F}"/>
                  </a:ext>
                </a:extLst>
              </p:cNvPr>
              <p:cNvSpPr txBox="1"/>
              <p:nvPr/>
            </p:nvSpPr>
            <p:spPr>
              <a:xfrm>
                <a:off x="7211972" y="5360703"/>
                <a:ext cx="7234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F647837-1CCF-42CF-A1CD-7D05C85C8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972" y="5360703"/>
                <a:ext cx="723468" cy="369332"/>
              </a:xfrm>
              <a:prstGeom prst="rect">
                <a:avLst/>
              </a:prstGeom>
              <a:blipFill>
                <a:blip r:embed="rId8"/>
                <a:stretch>
                  <a:fillRect l="-4202" r="-10084"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ixaDeTexto 21">
            <a:extLst>
              <a:ext uri="{FF2B5EF4-FFF2-40B4-BE49-F238E27FC236}">
                <a16:creationId xmlns:a16="http://schemas.microsoft.com/office/drawing/2014/main" id="{3318B01F-12C7-D345-7C99-A201890C215A}"/>
              </a:ext>
            </a:extLst>
          </p:cNvPr>
          <p:cNvSpPr txBox="1"/>
          <p:nvPr/>
        </p:nvSpPr>
        <p:spPr>
          <a:xfrm>
            <a:off x="1122319" y="3000494"/>
            <a:ext cx="9256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145" indent="-144145" algn="just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15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4145" indent="-144145" algn="just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16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4145" indent="-144145" algn="just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18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4145" indent="-144145" algn="just"/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20</a:t>
            </a:r>
          </a:p>
          <a:p>
            <a:pPr marL="144145" indent="-144145" algn="just"/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22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9BAFDDA-A77D-F555-46C0-4B799256A718}"/>
              </a:ext>
            </a:extLst>
          </p:cNvPr>
          <p:cNvSpPr txBox="1"/>
          <p:nvPr/>
        </p:nvSpPr>
        <p:spPr>
          <a:xfrm>
            <a:off x="1077686" y="342592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43BD3C92-CD8C-AC59-2C5F-D4898B3A7DAD}"/>
              </a:ext>
            </a:extLst>
          </p:cNvPr>
          <p:cNvCxnSpPr/>
          <p:nvPr/>
        </p:nvCxnSpPr>
        <p:spPr>
          <a:xfrm flipV="1">
            <a:off x="3500846" y="5294884"/>
            <a:ext cx="391814" cy="5009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9D709B3B-01A5-CB45-FC62-4BA77E85DE66}"/>
              </a:ext>
            </a:extLst>
          </p:cNvPr>
          <p:cNvCxnSpPr/>
          <p:nvPr/>
        </p:nvCxnSpPr>
        <p:spPr>
          <a:xfrm flipV="1">
            <a:off x="4168283" y="5450119"/>
            <a:ext cx="391814" cy="5009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9CD58FA0-1B8F-A644-D1E8-C637C402E28B}"/>
              </a:ext>
            </a:extLst>
          </p:cNvPr>
          <p:cNvCxnSpPr/>
          <p:nvPr/>
        </p:nvCxnSpPr>
        <p:spPr>
          <a:xfrm flipV="1">
            <a:off x="4786873" y="5000949"/>
            <a:ext cx="391814" cy="5009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2408ADA6-2100-ACA4-B37F-9A69D4E96BFB}"/>
              </a:ext>
            </a:extLst>
          </p:cNvPr>
          <p:cNvCxnSpPr/>
          <p:nvPr/>
        </p:nvCxnSpPr>
        <p:spPr>
          <a:xfrm flipV="1">
            <a:off x="4810523" y="5413730"/>
            <a:ext cx="391814" cy="5009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83DAD050-1BAB-4BB1-A050-34645BBA29B8}"/>
              </a:ext>
            </a:extLst>
          </p:cNvPr>
          <p:cNvCxnSpPr/>
          <p:nvPr/>
        </p:nvCxnSpPr>
        <p:spPr>
          <a:xfrm flipV="1">
            <a:off x="5619254" y="5091709"/>
            <a:ext cx="391814" cy="5009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10F4675B-87D8-CB70-B414-A991685D9D14}"/>
              </a:ext>
            </a:extLst>
          </p:cNvPr>
          <p:cNvCxnSpPr/>
          <p:nvPr/>
        </p:nvCxnSpPr>
        <p:spPr>
          <a:xfrm flipV="1">
            <a:off x="5577827" y="5466372"/>
            <a:ext cx="391814" cy="5009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08DF5297-C4C8-2245-945D-743629B83FB9}"/>
              </a:ext>
            </a:extLst>
          </p:cNvPr>
          <p:cNvSpPr txBox="1"/>
          <p:nvPr/>
        </p:nvSpPr>
        <p:spPr>
          <a:xfrm>
            <a:off x="3603997" y="48522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12AC79A-E90B-A730-171E-88BA8960263D}"/>
              </a:ext>
            </a:extLst>
          </p:cNvPr>
          <p:cNvSpPr txBox="1"/>
          <p:nvPr/>
        </p:nvSpPr>
        <p:spPr>
          <a:xfrm>
            <a:off x="4958266" y="58264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0774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2" grpId="0"/>
      <p:bldP spid="16" grpId="0"/>
      <p:bldP spid="17" grpId="0"/>
      <p:bldP spid="18" grpId="0"/>
      <p:bldP spid="19" grpId="0"/>
      <p:bldP spid="23" grpId="0"/>
      <p:bldP spid="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24F9DD0-AB48-22DB-D1FA-72BDD40192AB}"/>
                  </a:ext>
                </a:extLst>
              </p:cNvPr>
              <p:cNvSpPr txBox="1"/>
              <p:nvPr/>
            </p:nvSpPr>
            <p:spPr>
              <a:xfrm>
                <a:off x="840509" y="498764"/>
                <a:ext cx="10594109" cy="2218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pt-BR" sz="1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r>
                  <a:rPr lang="pt-B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As artesãs Mayara e Madalena ganham a vida vendendo miniaturas de navios da Marinha Mercante. O modelo mais procurado é do famoso navio Alegrete, afundado em 1942 pelo submarino alemão U-156, durante a Segunda Guerra Mundial. São vendidos modelos de ferro com </a:t>
                </a:r>
                <a14:m>
                  <m:oMath xmlns:m="http://schemas.openxmlformats.org/officeDocument/2006/math"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10 </m:t>
                    </m:r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pt-B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15 </m:t>
                    </m:r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pt-B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comprimento. Considere a densidade constante.</a:t>
                </a:r>
                <a:endParaRPr lang="pt-BR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 o menor deles pesa </a:t>
                </a:r>
                <a14:m>
                  <m:oMath xmlns:m="http://schemas.openxmlformats.org/officeDocument/2006/math"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120 </m:t>
                    </m:r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pt-B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 maior deles pesará </a:t>
                </a:r>
                <a:endParaRPr lang="pt-BR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24F9DD0-AB48-22DB-D1FA-72BDD4019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09" y="498764"/>
                <a:ext cx="10594109" cy="2218556"/>
              </a:xfrm>
              <a:prstGeom prst="rect">
                <a:avLst/>
              </a:prstGeom>
              <a:blipFill>
                <a:blip r:embed="rId2"/>
                <a:stretch>
                  <a:fillRect l="-518" t="-8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8313F296-98BB-409B-AD78-64180DC73C67}"/>
              </a:ext>
            </a:extLst>
          </p:cNvPr>
          <p:cNvSpPr txBox="1"/>
          <p:nvPr/>
        </p:nvSpPr>
        <p:spPr>
          <a:xfrm>
            <a:off x="840509" y="2343510"/>
            <a:ext cx="1352550" cy="2170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135 g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180 g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200 g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405 g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425 g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5C8BFEE5-81B9-4EBB-9245-4431794B9293}"/>
                  </a:ext>
                </a:extLst>
              </p:cNvPr>
              <p:cNvSpPr txBox="1"/>
              <p:nvPr/>
            </p:nvSpPr>
            <p:spPr>
              <a:xfrm>
                <a:off x="2598072" y="2478294"/>
                <a:ext cx="2168671" cy="537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𝑀𝑚𝑎𝑖𝑜𝑟</m:t>
                        </m:r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𝑉𝑚𝑎𝑖𝑜𝑟</m:t>
                        </m:r>
                      </m:den>
                    </m:f>
                  </m:oMath>
                </a14:m>
                <a:r>
                  <a:rPr lang="pt-B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𝑀𝑚𝑒𝑛𝑜𝑟</m:t>
                        </m:r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𝑉𝑚𝑒𝑛𝑜𝑟</m:t>
                        </m:r>
                      </m:den>
                    </m:f>
                  </m:oMath>
                </a14:m>
                <a:endParaRPr lang="pt-B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5C8BFEE5-81B9-4EBB-9245-4431794B9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072" y="2478294"/>
                <a:ext cx="2168671" cy="537455"/>
              </a:xfrm>
              <a:prstGeom prst="rect">
                <a:avLst/>
              </a:prstGeom>
              <a:blipFill>
                <a:blip r:embed="rId3"/>
                <a:stretch>
                  <a:fillRect t="-2273" b="-181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>
            <a:extLst>
              <a:ext uri="{FF2B5EF4-FFF2-40B4-BE49-F238E27FC236}">
                <a16:creationId xmlns:a16="http://schemas.microsoft.com/office/drawing/2014/main" id="{C3D52F1A-0098-4EE5-BA7D-C8F6354A72F8}"/>
              </a:ext>
            </a:extLst>
          </p:cNvPr>
          <p:cNvSpPr txBox="1"/>
          <p:nvPr/>
        </p:nvSpPr>
        <p:spPr>
          <a:xfrm>
            <a:off x="2507065" y="3137825"/>
            <a:ext cx="6021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Mmaior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 . 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Vmenor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 = 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Mmenor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 . 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Vmaior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03A5689B-C1BD-4E34-9512-3A67F86F6412}"/>
                  </a:ext>
                </a:extLst>
              </p:cNvPr>
              <p:cNvSpPr txBox="1"/>
              <p:nvPr/>
            </p:nvSpPr>
            <p:spPr>
              <a:xfrm>
                <a:off x="2550665" y="3852012"/>
                <a:ext cx="3948902" cy="524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Mmaior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400" b="0" i="0" smtClean="0">
                        <a:latin typeface="Cambria Math" panose="02040503050406030204" pitchFamily="18" charset="0"/>
                      </a:rPr>
                      <m:t>Mmenor</m:t>
                    </m:r>
                    <m:r>
                      <a:rPr lang="pt-BR" sz="2400" b="0" i="0" smtClean="0">
                        <a:latin typeface="Cambria Math" panose="02040503050406030204" pitchFamily="18" charset="0"/>
                      </a:rPr>
                      <m:t>   .    </m:t>
                    </m:r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𝑀𝑚𝑒𝑛𝑜𝑟</m:t>
                        </m:r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𝑉𝑚𝑒𝑛𝑜𝑟</m:t>
                        </m:r>
                      </m:den>
                    </m:f>
                  </m:oMath>
                </a14:m>
                <a:endParaRPr lang="pt-B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03A5689B-C1BD-4E34-9512-3A67F86F6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665" y="3852012"/>
                <a:ext cx="3948902" cy="524631"/>
              </a:xfrm>
              <a:prstGeom prst="rect">
                <a:avLst/>
              </a:prstGeom>
              <a:blipFill>
                <a:blip r:embed="rId4"/>
                <a:stretch>
                  <a:fillRect l="-4630" t="-4651" b="-186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5E98616D-A97E-4F0C-9172-7373E56A3CE4}"/>
                  </a:ext>
                </a:extLst>
              </p:cNvPr>
              <p:cNvSpPr txBox="1"/>
              <p:nvPr/>
            </p:nvSpPr>
            <p:spPr>
              <a:xfrm>
                <a:off x="2490324" y="4682437"/>
                <a:ext cx="2536079" cy="6256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𝑉𝑚𝑎𝑖𝑜𝑟</m:t>
                        </m:r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𝑉𝑚𝑒𝑛𝑜𝑟</m:t>
                        </m:r>
                      </m:den>
                    </m:f>
                  </m:oMath>
                </a14:m>
                <a:r>
                  <a:rPr lang="pt-B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𝐿𝑚𝑒𝑛𝑜𝑟</m:t>
                                </m:r>
                              </m:num>
                              <m:den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𝐿𝑚𝑒𝑛𝑜𝑟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pt-B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5E98616D-A97E-4F0C-9172-7373E56A3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324" y="4682437"/>
                <a:ext cx="2536079" cy="625684"/>
              </a:xfrm>
              <a:prstGeom prst="rect">
                <a:avLst/>
              </a:prstGeom>
              <a:blipFill>
                <a:blip r:embed="rId5"/>
                <a:stretch>
                  <a:fillRect l="-240" b="-145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D18261AE-89A5-48BC-BE67-937145779026}"/>
                  </a:ext>
                </a:extLst>
              </p:cNvPr>
              <p:cNvSpPr txBox="1"/>
              <p:nvPr/>
            </p:nvSpPr>
            <p:spPr>
              <a:xfrm>
                <a:off x="5026403" y="4598145"/>
                <a:ext cx="1427761" cy="769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 </m:t>
                          </m:r>
                          <m:d>
                            <m:dPr>
                              <m:ctrlPr>
                                <a:rPr lang="pt-BR" sz="18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8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pt-BR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D18261AE-89A5-48BC-BE67-937145779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403" y="4598145"/>
                <a:ext cx="1427761" cy="769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46CED016-E270-4D61-BA94-F8063E42B7A2}"/>
                  </a:ext>
                </a:extLst>
              </p:cNvPr>
              <p:cNvSpPr txBox="1"/>
              <p:nvPr/>
            </p:nvSpPr>
            <p:spPr>
              <a:xfrm>
                <a:off x="6291746" y="4738145"/>
                <a:ext cx="1427761" cy="493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=3,375</m:t>
                          </m:r>
                        </m:e>
                        <m:sup/>
                      </m:sSup>
                    </m:oMath>
                  </m:oMathPara>
                </a14:m>
                <a:endParaRPr lang="pt-B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46CED016-E270-4D61-BA94-F8063E42B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746" y="4738145"/>
                <a:ext cx="1427761" cy="4932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>
            <a:extLst>
              <a:ext uri="{FF2B5EF4-FFF2-40B4-BE49-F238E27FC236}">
                <a16:creationId xmlns:a16="http://schemas.microsoft.com/office/drawing/2014/main" id="{49E249BF-F598-4A4D-BD7E-A475F69BFDEF}"/>
              </a:ext>
            </a:extLst>
          </p:cNvPr>
          <p:cNvSpPr txBox="1"/>
          <p:nvPr/>
        </p:nvSpPr>
        <p:spPr>
          <a:xfrm>
            <a:off x="2550665" y="6134100"/>
            <a:ext cx="285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Daí: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Mmaior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= 120 . 3,375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F372122-5C3C-0031-5922-9392BF635D1D}"/>
              </a:ext>
            </a:extLst>
          </p:cNvPr>
          <p:cNvSpPr txBox="1"/>
          <p:nvPr/>
        </p:nvSpPr>
        <p:spPr>
          <a:xfrm>
            <a:off x="801596" y="35983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557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6" grpId="0"/>
      <p:bldP spid="7" grpId="0"/>
      <p:bldP spid="8" grpId="0"/>
      <p:bldP spid="10" grpId="0"/>
      <p:bldP spid="11" grpId="0"/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E44FF1B2-BD0D-DC01-4AEC-C917D48C175B}"/>
                  </a:ext>
                </a:extLst>
              </p:cNvPr>
              <p:cNvSpPr txBox="1"/>
              <p:nvPr/>
            </p:nvSpPr>
            <p:spPr>
              <a:xfrm>
                <a:off x="757382" y="563418"/>
                <a:ext cx="10889673" cy="2983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r>
                  <a:rPr lang="pt-BR" sz="1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r>
                  <a:rPr lang="pt-B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A quantidade de calor Q transferido entre as duas extremidades de uma barra metálica cilíndrica (chamadas de planos isotérmicos) é diretamente proporcional à área S de uma seção da barra e à diferença </a:t>
                </a:r>
                <a14:m>
                  <m:oMath xmlns:m="http://schemas.openxmlformats.org/officeDocument/2006/math"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pt-B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da temperatura entre as suas extremidades e inversamente proporcional à distância D entre os dois planos isotérmicos. </a:t>
                </a:r>
                <a:endParaRPr lang="pt-BR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Ao dobrar a área da superfície e quadruplicar a distância entre os planos isotérmicos, sem alterar a diferença de temperatura, a quantidade de calor transferido será </a:t>
                </a:r>
                <a:endParaRPr lang="pt-BR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pt-BR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E44FF1B2-BD0D-DC01-4AEC-C917D48C1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82" y="563418"/>
                <a:ext cx="10889673" cy="2983894"/>
              </a:xfrm>
              <a:prstGeom prst="rect">
                <a:avLst/>
              </a:prstGeom>
              <a:blipFill>
                <a:blip r:embed="rId2"/>
                <a:stretch>
                  <a:fillRect l="-448" t="-408" r="-8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6C7E06D2-D63A-BC70-73C8-A1C3FBA0454C}"/>
              </a:ext>
            </a:extLst>
          </p:cNvPr>
          <p:cNvSpPr txBox="1"/>
          <p:nvPr/>
        </p:nvSpPr>
        <p:spPr>
          <a:xfrm>
            <a:off x="757382" y="2660821"/>
            <a:ext cx="3009400" cy="2170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duplicada.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quadruplicada.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reduzida à metade.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reduzida à quarta parte.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invariável.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0803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931B5BA-993E-5E03-3787-5D050216F814}"/>
                  </a:ext>
                </a:extLst>
              </p:cNvPr>
              <p:cNvSpPr txBox="1"/>
              <p:nvPr/>
            </p:nvSpPr>
            <p:spPr>
              <a:xfrm>
                <a:off x="1218987" y="2372852"/>
                <a:ext cx="1480790" cy="710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  .  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  .  ∆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pt-B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= K</a:t>
                </a: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931B5BA-993E-5E03-3787-5D050216F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987" y="2372852"/>
                <a:ext cx="1480790" cy="710707"/>
              </a:xfrm>
              <a:prstGeom prst="rect">
                <a:avLst/>
              </a:prstGeom>
              <a:blipFill>
                <a:blip r:embed="rId2"/>
                <a:stretch>
                  <a:fillRect r="-4938" b="-34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1386DB4-FCBB-1B58-0F6D-B6FC79D592A3}"/>
                  </a:ext>
                </a:extLst>
              </p:cNvPr>
              <p:cNvSpPr txBox="1"/>
              <p:nvPr/>
            </p:nvSpPr>
            <p:spPr>
              <a:xfrm>
                <a:off x="662392" y="3503012"/>
                <a:ext cx="25426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Q . d  = K . A .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endParaRPr lang="pt-B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1386DB4-FCBB-1B58-0F6D-B6FC79D59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92" y="3503012"/>
                <a:ext cx="2542684" cy="461665"/>
              </a:xfrm>
              <a:prstGeom prst="rect">
                <a:avLst/>
              </a:prstGeom>
              <a:blipFill>
                <a:blip r:embed="rId3"/>
                <a:stretch>
                  <a:fillRect l="-3837" t="-9333" b="-3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13FAF66-555A-D85F-7B4D-074DB54942D8}"/>
                  </a:ext>
                </a:extLst>
              </p:cNvPr>
              <p:cNvSpPr txBox="1"/>
              <p:nvPr/>
            </p:nvSpPr>
            <p:spPr>
              <a:xfrm>
                <a:off x="665663" y="4378833"/>
                <a:ext cx="2590709" cy="9167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pt-BR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. </m:t>
                          </m:r>
                          <m:r>
                            <m:rPr>
                              <m:nor/>
                            </m:rPr>
                            <a:rPr lang="pt-BR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pt-BR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. 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pt-B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13FAF66-555A-D85F-7B4D-074DB5494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63" y="4378833"/>
                <a:ext cx="2590709" cy="9167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m 10" descr="Placa branca com letras pretas&#10;&#10;Descrição gerada automaticamente com confiança média">
            <a:extLst>
              <a:ext uri="{FF2B5EF4-FFF2-40B4-BE49-F238E27FC236}">
                <a16:creationId xmlns:a16="http://schemas.microsoft.com/office/drawing/2014/main" id="{8512043A-BC49-1C9A-097D-FC6377431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51" y="616679"/>
            <a:ext cx="2892558" cy="1591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CEC28EA7-0F66-3133-F501-AF9D156FD787}"/>
                  </a:ext>
                </a:extLst>
              </p:cNvPr>
              <p:cNvSpPr txBox="1"/>
              <p:nvPr/>
            </p:nvSpPr>
            <p:spPr>
              <a:xfrm>
                <a:off x="4936420" y="578265"/>
                <a:ext cx="1630639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dirty="0"/>
                  <a:t>Daí</a:t>
                </a:r>
              </a:p>
              <a:p>
                <a:endParaRPr lang="pt-BR" sz="2400" dirty="0"/>
              </a:p>
              <a:p>
                <a:r>
                  <a:rPr lang="pt-BR" sz="2400" dirty="0"/>
                  <a:t>A’      = 2A</a:t>
                </a:r>
              </a:p>
              <a:p>
                <a:r>
                  <a:rPr lang="pt-BR" sz="2400" dirty="0"/>
                  <a:t>D’      = 4d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∆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CEC28EA7-0F66-3133-F501-AF9D156FD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420" y="578265"/>
                <a:ext cx="1630639" cy="1938992"/>
              </a:xfrm>
              <a:prstGeom prst="rect">
                <a:avLst/>
              </a:prstGeom>
              <a:blipFill>
                <a:blip r:embed="rId6"/>
                <a:stretch>
                  <a:fillRect l="-5993" t="-25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52ED74B2-1598-D1BE-BFF0-B96BE42A9281}"/>
                  </a:ext>
                </a:extLst>
              </p:cNvPr>
              <p:cNvSpPr txBox="1"/>
              <p:nvPr/>
            </p:nvSpPr>
            <p:spPr>
              <a:xfrm>
                <a:off x="4936420" y="3083559"/>
                <a:ext cx="2873544" cy="9177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′= </m:t>
                      </m:r>
                      <m:f>
                        <m:f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pt-BR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. 2</m:t>
                          </m:r>
                          <m:r>
                            <m:rPr>
                              <m:nor/>
                            </m:rPr>
                            <a:rPr lang="pt-BR" sz="2800" b="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pt-BR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. 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pt-B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52ED74B2-1598-D1BE-BFF0-B96BE42A9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420" y="3083559"/>
                <a:ext cx="2873544" cy="9177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FF554713-AD52-630F-9F0C-5993435929BC}"/>
              </a:ext>
            </a:extLst>
          </p:cNvPr>
          <p:cNvCxnSpPr/>
          <p:nvPr/>
        </p:nvCxnSpPr>
        <p:spPr>
          <a:xfrm flipV="1">
            <a:off x="6331962" y="3083559"/>
            <a:ext cx="369089" cy="3454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4B423F4E-5438-B048-36DB-0C601CD10FC7}"/>
              </a:ext>
            </a:extLst>
          </p:cNvPr>
          <p:cNvCxnSpPr/>
          <p:nvPr/>
        </p:nvCxnSpPr>
        <p:spPr>
          <a:xfrm flipV="1">
            <a:off x="6516506" y="3649861"/>
            <a:ext cx="369089" cy="3454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8E2CE96-6E95-5F89-9D07-91F7C98313A3}"/>
              </a:ext>
            </a:extLst>
          </p:cNvPr>
          <p:cNvSpPr txBox="1"/>
          <p:nvPr/>
        </p:nvSpPr>
        <p:spPr>
          <a:xfrm>
            <a:off x="6516506" y="39812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286406F-CD74-7F01-6AC8-4891762DDF2C}"/>
                  </a:ext>
                </a:extLst>
              </p:cNvPr>
              <p:cNvSpPr txBox="1"/>
              <p:nvPr/>
            </p:nvSpPr>
            <p:spPr>
              <a:xfrm>
                <a:off x="4936419" y="4378833"/>
                <a:ext cx="2683683" cy="9167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′= </m:t>
                      </m:r>
                      <m:f>
                        <m:f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pt-BR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. </m:t>
                          </m:r>
                          <m:r>
                            <m:rPr>
                              <m:nor/>
                            </m:rPr>
                            <a:rPr lang="pt-BR" sz="2800" b="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pt-BR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. 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pt-B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286406F-CD74-7F01-6AC8-4891762DD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419" y="4378833"/>
                <a:ext cx="2683683" cy="9167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F71EA23-2E1C-8A75-738E-796602C31506}"/>
                  </a:ext>
                </a:extLst>
              </p:cNvPr>
              <p:cNvSpPr txBox="1"/>
              <p:nvPr/>
            </p:nvSpPr>
            <p:spPr>
              <a:xfrm>
                <a:off x="5009549" y="5413405"/>
                <a:ext cx="1676036" cy="8989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′= </m:t>
                      </m:r>
                      <m:f>
                        <m:f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pt-B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F71EA23-2E1C-8A75-738E-796602C31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549" y="5413405"/>
                <a:ext cx="1676036" cy="89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>
            <a:extLst>
              <a:ext uri="{FF2B5EF4-FFF2-40B4-BE49-F238E27FC236}">
                <a16:creationId xmlns:a16="http://schemas.microsoft.com/office/drawing/2014/main" id="{8D9FFE8B-2012-90FC-3673-24CC7BAE19F7}"/>
              </a:ext>
            </a:extLst>
          </p:cNvPr>
          <p:cNvSpPr txBox="1"/>
          <p:nvPr/>
        </p:nvSpPr>
        <p:spPr>
          <a:xfrm>
            <a:off x="8468367" y="616679"/>
            <a:ext cx="3009400" cy="2170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duplicada.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quadruplicada.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reduzida à metade.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reduzida à quarta parte.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invariável.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9C96B37-5FF0-6988-684B-179E6899BCAC}"/>
              </a:ext>
            </a:extLst>
          </p:cNvPr>
          <p:cNvSpPr txBox="1"/>
          <p:nvPr/>
        </p:nvSpPr>
        <p:spPr>
          <a:xfrm>
            <a:off x="8472703" y="144055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39359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/>
      <p:bldP spid="13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69A53AA-8491-C1BC-093C-528CECF22366}"/>
              </a:ext>
            </a:extLst>
          </p:cNvPr>
          <p:cNvSpPr txBox="1"/>
          <p:nvPr/>
        </p:nvSpPr>
        <p:spPr>
          <a:xfrm>
            <a:off x="692414" y="460848"/>
            <a:ext cx="11333018" cy="370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 startAt="4"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Segundo estudo recente, marcas da desigualdade de gênero podem ser identificadas até no tamanho médio dos bolsos das calças jeans femininas e masculinas.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 startAt="4"/>
            </a:pP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 startAt="4"/>
            </a:pP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 startAt="4"/>
            </a:pP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 startAt="4"/>
            </a:pP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 startAt="4"/>
            </a:pP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acordo com os dados desse estudo, o número de bolsos masculinos que comportam o celular supera o número de bolsos femininos que comportam o mesmo celular em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89B401-263C-A7F4-BAE1-0634949A2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65" y="1378225"/>
            <a:ext cx="3314700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DDBF56-53D3-275D-5A43-CFAC92DDFB77}"/>
              </a:ext>
            </a:extLst>
          </p:cNvPr>
          <p:cNvSpPr txBox="1"/>
          <p:nvPr/>
        </p:nvSpPr>
        <p:spPr>
          <a:xfrm>
            <a:off x="692414" y="4162502"/>
            <a:ext cx="1286511" cy="2170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375%.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465%.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115%.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215%.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75%.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55C595E-60D4-3D18-1AFB-79FB8C2E06EF}"/>
              </a:ext>
            </a:extLst>
          </p:cNvPr>
          <p:cNvSpPr txBox="1"/>
          <p:nvPr/>
        </p:nvSpPr>
        <p:spPr>
          <a:xfrm>
            <a:off x="2279176" y="4544704"/>
            <a:ext cx="1698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ERA       = 20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AGORA = 95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83B86A1-9F2D-7F86-9EC6-6A8846A1A57F}"/>
              </a:ext>
            </a:extLst>
          </p:cNvPr>
          <p:cNvSpPr txBox="1"/>
          <p:nvPr/>
        </p:nvSpPr>
        <p:spPr>
          <a:xfrm>
            <a:off x="3853664" y="4540105"/>
            <a:ext cx="247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BDE6994-1D54-7187-865A-84506BB8A0B1}"/>
                  </a:ext>
                </a:extLst>
              </p:cNvPr>
              <p:cNvSpPr txBox="1"/>
              <p:nvPr/>
            </p:nvSpPr>
            <p:spPr>
              <a:xfrm>
                <a:off x="2640780" y="5841236"/>
                <a:ext cx="1782283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𝑀𝑎𝑖𝑜𝑟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𝑀𝑒𝑛𝑜𝑟</m:t>
                          </m:r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95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BDE6994-1D54-7187-865A-84506BB8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780" y="5841236"/>
                <a:ext cx="1782283" cy="7015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039304A7-9353-CEE9-C4DE-C7A81E10208C}"/>
                  </a:ext>
                </a:extLst>
              </p:cNvPr>
              <p:cNvSpPr txBox="1"/>
              <p:nvPr/>
            </p:nvSpPr>
            <p:spPr>
              <a:xfrm>
                <a:off x="4535497" y="6065289"/>
                <a:ext cx="28217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=4,75</m:t>
                    </m:r>
                  </m:oMath>
                </a14:m>
                <a:r>
                  <a:rPr lang="pt-BR" sz="2400" dirty="0"/>
                  <a:t> x 100% = 475%</a:t>
                </a: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039304A7-9353-CEE9-C4DE-C7A81E102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497" y="6065289"/>
                <a:ext cx="2821798" cy="369332"/>
              </a:xfrm>
              <a:prstGeom prst="rect">
                <a:avLst/>
              </a:prstGeom>
              <a:blipFill>
                <a:blip r:embed="rId4"/>
                <a:stretch>
                  <a:fillRect l="-2376" t="-26230" r="-5616" b="-475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>
            <a:extLst>
              <a:ext uri="{FF2B5EF4-FFF2-40B4-BE49-F238E27FC236}">
                <a16:creationId xmlns:a16="http://schemas.microsoft.com/office/drawing/2014/main" id="{43BCB3BA-F9BF-760A-F9FD-B04CCCC3587C}"/>
              </a:ext>
            </a:extLst>
          </p:cNvPr>
          <p:cNvSpPr txBox="1"/>
          <p:nvPr/>
        </p:nvSpPr>
        <p:spPr>
          <a:xfrm>
            <a:off x="8019430" y="5422154"/>
            <a:ext cx="75020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2400" dirty="0"/>
              <a:t>Maior</a:t>
            </a:r>
          </a:p>
          <a:p>
            <a:r>
              <a:rPr lang="pt-BR" sz="2400" dirty="0"/>
              <a:t>375%</a:t>
            </a:r>
          </a:p>
        </p:txBody>
      </p:sp>
      <p:cxnSp>
        <p:nvCxnSpPr>
          <p:cNvPr id="15" name="Conector: Curvo 14">
            <a:extLst>
              <a:ext uri="{FF2B5EF4-FFF2-40B4-BE49-F238E27FC236}">
                <a16:creationId xmlns:a16="http://schemas.microsoft.com/office/drawing/2014/main" id="{8E4EC983-C19B-E067-09D8-80DD56E7E453}"/>
              </a:ext>
            </a:extLst>
          </p:cNvPr>
          <p:cNvCxnSpPr/>
          <p:nvPr/>
        </p:nvCxnSpPr>
        <p:spPr>
          <a:xfrm flipV="1">
            <a:off x="7108063" y="5664770"/>
            <a:ext cx="723331" cy="400519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4A8E6FB-6A16-2CC0-9A6A-552A291F3A37}"/>
              </a:ext>
            </a:extLst>
          </p:cNvPr>
          <p:cNvSpPr txBox="1"/>
          <p:nvPr/>
        </p:nvSpPr>
        <p:spPr>
          <a:xfrm>
            <a:off x="4277584" y="4751148"/>
            <a:ext cx="9304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B2E54C7-B405-279A-40BD-F0BCD7ACEF25}"/>
              </a:ext>
            </a:extLst>
          </p:cNvPr>
          <p:cNvSpPr txBox="1"/>
          <p:nvPr/>
        </p:nvSpPr>
        <p:spPr>
          <a:xfrm>
            <a:off x="692414" y="408969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3107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  <p:bldP spid="8" grpId="0"/>
      <p:bldP spid="10" grpId="0"/>
      <p:bldP spid="12" grpId="0"/>
      <p:bldP spid="13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BFE34F8-B79E-7BE6-EA9E-281D3DFA5069}"/>
              </a:ext>
            </a:extLst>
          </p:cNvPr>
          <p:cNvSpPr txBox="1"/>
          <p:nvPr/>
        </p:nvSpPr>
        <p:spPr>
          <a:xfrm>
            <a:off x="665018" y="471055"/>
            <a:ext cx="11148291" cy="1020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Pedro é um tenista profissional que vem treinando 120 saques por dia. Porém, a partir de amanhã, a cada dia de treino ele fará 5 saques a mais que no treino anterior. Se o objetivo de Pedro é alcançar o dia em que treinará 180 saques, ele conseguirá isso no ____ dia de treino, considerando hoje o primeiro dia.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AED6C02-C6F2-7DE9-E0DC-A745BBFFA139}"/>
              </a:ext>
            </a:extLst>
          </p:cNvPr>
          <p:cNvSpPr txBox="1"/>
          <p:nvPr/>
        </p:nvSpPr>
        <p:spPr>
          <a:xfrm>
            <a:off x="3697201" y="2138063"/>
            <a:ext cx="3195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(120; 125; 130 .......... 180)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F3CDD7F-2363-6DE8-0C0A-105C4DB93B4D}"/>
              </a:ext>
            </a:extLst>
          </p:cNvPr>
          <p:cNvSpPr txBox="1"/>
          <p:nvPr/>
        </p:nvSpPr>
        <p:spPr>
          <a:xfrm>
            <a:off x="813164" y="1924273"/>
            <a:ext cx="885008" cy="1724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10º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12º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13º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15º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9AD1FBB-9886-E9F0-71E9-C90CAAAB25A9}"/>
              </a:ext>
            </a:extLst>
          </p:cNvPr>
          <p:cNvSpPr txBox="1"/>
          <p:nvPr/>
        </p:nvSpPr>
        <p:spPr>
          <a:xfrm>
            <a:off x="3697201" y="2780695"/>
            <a:ext cx="2188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= a1 + (N-1) 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5501E7C-D838-F6A9-6EA4-5806DB241EFD}"/>
              </a:ext>
            </a:extLst>
          </p:cNvPr>
          <p:cNvSpPr txBox="1"/>
          <p:nvPr/>
        </p:nvSpPr>
        <p:spPr>
          <a:xfrm>
            <a:off x="3697200" y="3400268"/>
            <a:ext cx="2643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(180 = 120 + (N-1) . 5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E502C75-EB62-6A53-E7C8-461522E21BD6}"/>
              </a:ext>
            </a:extLst>
          </p:cNvPr>
          <p:cNvSpPr txBox="1"/>
          <p:nvPr/>
        </p:nvSpPr>
        <p:spPr>
          <a:xfrm>
            <a:off x="4020415" y="4120849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 = 13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E254D1AB-E4D4-7A80-7641-2D05EEC2342F}"/>
              </a:ext>
            </a:extLst>
          </p:cNvPr>
          <p:cNvGrpSpPr/>
          <p:nvPr/>
        </p:nvGrpSpPr>
        <p:grpSpPr>
          <a:xfrm>
            <a:off x="4081170" y="1589507"/>
            <a:ext cx="412292" cy="600431"/>
            <a:chOff x="4081170" y="1589507"/>
            <a:chExt cx="412292" cy="600431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A10F1265-D8E5-6996-BB91-2ADCF7DEE645}"/>
                </a:ext>
              </a:extLst>
            </p:cNvPr>
            <p:cNvSpPr txBox="1"/>
            <p:nvPr/>
          </p:nvSpPr>
          <p:spPr>
            <a:xfrm>
              <a:off x="4081170" y="1589507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a1</a:t>
              </a:r>
            </a:p>
          </p:txBody>
        </p: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FE533093-E614-51DF-4170-2B25A05E66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1170" y="1895541"/>
              <a:ext cx="142487" cy="2943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167CE3F1-B899-C9B3-3A45-8BE3BB7F242B}"/>
              </a:ext>
            </a:extLst>
          </p:cNvPr>
          <p:cNvGrpSpPr/>
          <p:nvPr/>
        </p:nvGrpSpPr>
        <p:grpSpPr>
          <a:xfrm>
            <a:off x="6475204" y="1582482"/>
            <a:ext cx="417102" cy="600095"/>
            <a:chOff x="6475204" y="1582482"/>
            <a:chExt cx="417102" cy="600095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7E2C1DFF-2F9D-C08C-4F23-9A2400677DBE}"/>
                </a:ext>
              </a:extLst>
            </p:cNvPr>
            <p:cNvSpPr txBox="1"/>
            <p:nvPr/>
          </p:nvSpPr>
          <p:spPr>
            <a:xfrm>
              <a:off x="6475204" y="1582482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/>
                <a:t>an</a:t>
              </a:r>
              <a:endParaRPr lang="pt-BR" dirty="0"/>
            </a:p>
          </p:txBody>
        </p:sp>
        <p:cxnSp>
          <p:nvCxnSpPr>
            <p:cNvPr id="20" name="Conector de Seta Reta 19">
              <a:extLst>
                <a:ext uri="{FF2B5EF4-FFF2-40B4-BE49-F238E27FC236}">
                  <a16:creationId xmlns:a16="http://schemas.microsoft.com/office/drawing/2014/main" id="{345069F2-A583-938B-4DFF-75CF00228C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6260" y="1888180"/>
              <a:ext cx="142487" cy="2943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C15E6D6-2FA9-D533-EC1D-913D2ABF3D14}"/>
              </a:ext>
            </a:extLst>
          </p:cNvPr>
          <p:cNvSpPr txBox="1"/>
          <p:nvPr/>
        </p:nvSpPr>
        <p:spPr>
          <a:xfrm>
            <a:off x="807622" y="271914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47235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10" grpId="0"/>
      <p:bldP spid="11" grpId="0"/>
      <p:bldP spid="1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m 6">
            <a:extLst>
              <a:ext uri="{FF2B5EF4-FFF2-40B4-BE49-F238E27FC236}">
                <a16:creationId xmlns:a16="http://schemas.microsoft.com/office/drawing/2014/main" id="{106714FC-DBE1-3639-21FF-8408603A0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09" y="1182679"/>
            <a:ext cx="2209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1E573C9-BC02-11D9-8E18-64546E59612E}"/>
              </a:ext>
            </a:extLst>
          </p:cNvPr>
          <p:cNvSpPr txBox="1"/>
          <p:nvPr/>
        </p:nvSpPr>
        <p:spPr>
          <a:xfrm>
            <a:off x="360218" y="397164"/>
            <a:ext cx="11305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A produção global de plásticos pode chegar a 550 milhões de toneladas em 2030. A ilustração a seguir apresenta uma projeção linear dessa produção.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0BC3F4F-5230-B156-E58B-8DE7271E7E67}"/>
              </a:ext>
            </a:extLst>
          </p:cNvPr>
          <p:cNvSpPr txBox="1"/>
          <p:nvPr/>
        </p:nvSpPr>
        <p:spPr>
          <a:xfrm>
            <a:off x="3580823" y="1320494"/>
            <a:ext cx="7541489" cy="113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Segundo essa projeção linear, a produção global de plásticos para o ano 2020 deverá ser, em milhões de toneladas, igual a um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1DDD973-2951-4489-87F7-DA9E10F105D8}"/>
              </a:ext>
            </a:extLst>
          </p:cNvPr>
          <p:cNvSpPr txBox="1"/>
          <p:nvPr/>
        </p:nvSpPr>
        <p:spPr>
          <a:xfrm>
            <a:off x="861729" y="4384537"/>
            <a:ext cx="935182" cy="2170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437.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473.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440.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425.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4145" indent="-144145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443. 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Imagem 2" descr="Uma imagem contendo Gráfico&#10;&#10;Descrição gerada automaticamente">
            <a:extLst>
              <a:ext uri="{FF2B5EF4-FFF2-40B4-BE49-F238E27FC236}">
                <a16:creationId xmlns:a16="http://schemas.microsoft.com/office/drawing/2014/main" id="{2F4327C8-38AF-BC75-3F3C-81759ACA4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79" y="4059199"/>
            <a:ext cx="3034555" cy="249631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B5A1001-1659-7FBF-8513-02BBB2E58275}"/>
              </a:ext>
            </a:extLst>
          </p:cNvPr>
          <p:cNvSpPr txBox="1"/>
          <p:nvPr/>
        </p:nvSpPr>
        <p:spPr>
          <a:xfrm>
            <a:off x="5673117" y="2340799"/>
            <a:ext cx="20938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Y = </a:t>
            </a:r>
            <a:r>
              <a:rPr lang="pt-BR" sz="2400" dirty="0" err="1"/>
              <a:t>ax</a:t>
            </a:r>
            <a:r>
              <a:rPr lang="pt-BR" sz="2400" dirty="0"/>
              <a:t> + b</a:t>
            </a:r>
          </a:p>
          <a:p>
            <a:r>
              <a:rPr lang="pt-BR" sz="2400" dirty="0"/>
              <a:t>	         = ?</a:t>
            </a:r>
          </a:p>
          <a:p>
            <a:r>
              <a:rPr lang="pt-BR" sz="2400" dirty="0"/>
              <a:t>y = </a:t>
            </a:r>
            <a:r>
              <a:rPr lang="pt-BR" sz="2400" dirty="0" err="1"/>
              <a:t>ax</a:t>
            </a:r>
            <a:r>
              <a:rPr lang="pt-BR" sz="2400" dirty="0"/>
              <a:t> + b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DC42867-0122-E67A-D097-36898C55F786}"/>
              </a:ext>
            </a:extLst>
          </p:cNvPr>
          <p:cNvSpPr txBox="1"/>
          <p:nvPr/>
        </p:nvSpPr>
        <p:spPr>
          <a:xfrm>
            <a:off x="5646748" y="3769669"/>
            <a:ext cx="3560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(Variação </a:t>
            </a:r>
            <a:r>
              <a:rPr lang="pt-BR" sz="2000"/>
              <a:t>em x)   </a:t>
            </a:r>
            <a:r>
              <a:rPr lang="pt-BR" sz="2000" dirty="0"/>
              <a:t>(variação </a:t>
            </a:r>
            <a:r>
              <a:rPr lang="pt-BR" sz="2000"/>
              <a:t>em y)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5E0AB004-E720-5FBF-9F54-BFF8810CFA01}"/>
                  </a:ext>
                </a:extLst>
              </p:cNvPr>
              <p:cNvSpPr txBox="1"/>
              <p:nvPr/>
            </p:nvSpPr>
            <p:spPr>
              <a:xfrm>
                <a:off x="5672868" y="4315903"/>
                <a:ext cx="1135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  14</m:t>
                    </m:r>
                  </m:oMath>
                </a14:m>
                <a:endParaRPr lang="pt-BR" sz="20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5E0AB004-E720-5FBF-9F54-BFF8810CF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868" y="4315903"/>
                <a:ext cx="113550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3F546162-74FC-CCEE-68CA-71C8B2308F35}"/>
                  </a:ext>
                </a:extLst>
              </p:cNvPr>
              <p:cNvSpPr txBox="1"/>
              <p:nvPr/>
            </p:nvSpPr>
            <p:spPr>
              <a:xfrm>
                <a:off x="5700889" y="4830551"/>
                <a:ext cx="10489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   4</m:t>
                    </m:r>
                  </m:oMath>
                </a14:m>
                <a:endParaRPr lang="pt-BR" sz="20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3F546162-74FC-CCEE-68CA-71C8B2308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889" y="4830551"/>
                <a:ext cx="104894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>
            <a:extLst>
              <a:ext uri="{FF2B5EF4-FFF2-40B4-BE49-F238E27FC236}">
                <a16:creationId xmlns:a16="http://schemas.microsoft.com/office/drawing/2014/main" id="{2BD80D94-3B20-6FC5-82AB-A3E9A2E44A38}"/>
              </a:ext>
            </a:extLst>
          </p:cNvPr>
          <p:cNvSpPr txBox="1"/>
          <p:nvPr/>
        </p:nvSpPr>
        <p:spPr>
          <a:xfrm>
            <a:off x="7923535" y="4329029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154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4F4DED20-5E2D-5404-721E-3060AE9DA871}"/>
                  </a:ext>
                </a:extLst>
              </p:cNvPr>
              <p:cNvSpPr txBox="1"/>
              <p:nvPr/>
            </p:nvSpPr>
            <p:spPr>
              <a:xfrm>
                <a:off x="7936776" y="4819499"/>
                <a:ext cx="5432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4F4DED20-5E2D-5404-721E-3060AE9DA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776" y="4819499"/>
                <a:ext cx="543289" cy="400110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AB0FD53-42D2-FEA2-7A62-B37D21030A68}"/>
                  </a:ext>
                </a:extLst>
              </p:cNvPr>
              <p:cNvSpPr txBox="1"/>
              <p:nvPr/>
            </p:nvSpPr>
            <p:spPr>
              <a:xfrm>
                <a:off x="6591760" y="5890897"/>
                <a:ext cx="13317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pt-B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 44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AB0FD53-42D2-FEA2-7A62-B37D21030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760" y="5890897"/>
                <a:ext cx="1331775" cy="400110"/>
              </a:xfrm>
              <a:prstGeom prst="rect">
                <a:avLst/>
              </a:prstGeom>
              <a:blipFill>
                <a:blip r:embed="rId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8040952-891A-881C-1198-5C52E455D92A}"/>
                  </a:ext>
                </a:extLst>
              </p:cNvPr>
              <p:cNvSpPr txBox="1"/>
              <p:nvPr/>
            </p:nvSpPr>
            <p:spPr>
              <a:xfrm>
                <a:off x="6234761" y="5690842"/>
                <a:ext cx="23269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14 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pt-B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 4  </m:t>
                      </m:r>
                      <m:r>
                        <a:rPr lang="pt-B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154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8040952-891A-881C-1198-5C52E455D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761" y="5690842"/>
                <a:ext cx="2326984" cy="400110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>
            <a:extLst>
              <a:ext uri="{FF2B5EF4-FFF2-40B4-BE49-F238E27FC236}">
                <a16:creationId xmlns:a16="http://schemas.microsoft.com/office/drawing/2014/main" id="{B337317E-5F39-26BF-9874-2CA3CBA02258}"/>
              </a:ext>
            </a:extLst>
          </p:cNvPr>
          <p:cNvSpPr txBox="1"/>
          <p:nvPr/>
        </p:nvSpPr>
        <p:spPr>
          <a:xfrm>
            <a:off x="857036" y="52170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581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  <p:bldP spid="5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0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783</Words>
  <Application>Microsoft Office PowerPoint</Application>
  <PresentationFormat>Widescreen</PresentationFormat>
  <Paragraphs>114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GABARITO-01</dc:creator>
  <cp:lastModifiedBy>Ednardo Filho</cp:lastModifiedBy>
  <cp:revision>19</cp:revision>
  <dcterms:created xsi:type="dcterms:W3CDTF">2022-05-20T18:04:49Z</dcterms:created>
  <dcterms:modified xsi:type="dcterms:W3CDTF">2022-05-21T23:58:57Z</dcterms:modified>
</cp:coreProperties>
</file>